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A83063-5A39-4D05-BCCB-BA810480E704}" type="datetimeFigureOut">
              <a:rPr lang="ar-IQ" smtClean="0"/>
              <a:t>25/07/1443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0599A9E-C522-45B2-8041-D63A5BA02FA9}" type="slidenum">
              <a:rPr lang="ar-IQ" smtClean="0"/>
              <a:t>‹#›</a:t>
            </a:fld>
            <a:endParaRPr lang="ar-IQ"/>
          </a:p>
        </p:txBody>
      </p:sp>
    </p:spTree>
    <p:extLst>
      <p:ext uri="{BB962C8B-B14F-4D97-AF65-F5344CB8AC3E}">
        <p14:creationId xmlns:p14="http://schemas.microsoft.com/office/powerpoint/2010/main" val="36405396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E630248-E321-4426-A5D9-1FA571F4ECD3}"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27131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95FC2B9C-B767-445C-AAF9-C1607D2469EC}" type="slidenum">
              <a:rPr lang="ar-SA" smtClean="0">
                <a:solidFill>
                  <a:prstClr val="black"/>
                </a:solidFill>
              </a:rPr>
              <a:pPr/>
              <a:t>14</a:t>
            </a:fld>
            <a:endParaRPr lang="ar-SA">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عنوان 28"/>
          <p:cNvSpPr>
            <a:spLocks noGrp="1"/>
          </p:cNvSpPr>
          <p:nvPr>
            <p:ph type="ctrTitle"/>
          </p:nvPr>
        </p:nvSpPr>
        <p:spPr>
          <a:xfrm>
            <a:off x="381000" y="4853411"/>
            <a:ext cx="8458200" cy="1222375"/>
          </a:xfrm>
        </p:spPr>
        <p:txBody>
          <a:bodyPr anchor="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 name="عنصر نائب للتذييل 1"/>
          <p:cNvSpPr>
            <a:spLocks noGrp="1"/>
          </p:cNvSpPr>
          <p:nvPr>
            <p:ph type="ftr" sz="quarter" idx="11"/>
          </p:nvPr>
        </p:nvSpPr>
        <p:spPr/>
        <p:txBody>
          <a:bodyPr/>
          <a:lstStyle/>
          <a:p>
            <a:endParaRPr lang="ar-SA">
              <a:solidFill>
                <a:srgbClr val="F0A22E">
                  <a:shade val="75000"/>
                </a:srgbClr>
              </a:solidFill>
            </a:endParaRPr>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440595403"/>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574702441"/>
      </p:ext>
    </p:extLst>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1" name="عنصر نائب للتذييل 10"/>
          <p:cNvSpPr>
            <a:spLocks noGrp="1"/>
          </p:cNvSpPr>
          <p:nvPr>
            <p:ph type="ftr" sz="quarter" idx="11"/>
          </p:nvPr>
        </p:nvSpPr>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4165593467"/>
      </p:ext>
    </p:extLst>
  </p:cSld>
  <p:clrMapOvr>
    <a:overrideClrMapping bg1="dk1" tx1="lt1" bg2="dk2" tx2="lt2" accent1="accent1" accent2="accent2" accent3="accent3" accent4="accent4" accent5="accent5" accent6="accent6" hlink="hlink" folHlink="folHlink"/>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0" name="عنصر نائب للتذييل 9"/>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23945698"/>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6" name="عنصر نائب للتذييل 5"/>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17965334"/>
      </p:ext>
    </p:extLst>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1" name="عنصر نائب للتذييل 20"/>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471007266"/>
      </p:ext>
    </p:extLst>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4" name="عنصر نائب للتذييل 23"/>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865104869"/>
      </p:ext>
    </p:extLst>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9" name="عنصر نائب للتذييل 28"/>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4032765426"/>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2297474188"/>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767193513"/>
      </p:ext>
    </p:extLst>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418671953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solidFill>
                <a:srgbClr val="F0A22E">
                  <a:shade val="75000"/>
                </a:srgbClr>
              </a:solidFill>
            </a:endParaRP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15179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215900" y="984250"/>
            <a:ext cx="8610600" cy="546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ctr">
              <a:lnSpc>
                <a:spcPct val="115000"/>
              </a:lnSpc>
              <a:spcAft>
                <a:spcPts val="1000"/>
              </a:spcAft>
              <a:buNone/>
            </a:pPr>
            <a:r>
              <a:rPr lang="en-US" sz="2800" b="1" dirty="0">
                <a:solidFill>
                  <a:srgbClr val="170B1B"/>
                </a:solidFill>
                <a:latin typeface="Franklin Gothic Heavy" pitchFamily="34" charset="0"/>
                <a:ea typeface="Calibri" pitchFamily="34" charset="0"/>
                <a:cs typeface="Times New Roman" pitchFamily="18" charset="0"/>
              </a:rPr>
              <a:t>    Physiology (code) _ year 2</a:t>
            </a:r>
          </a:p>
        </p:txBody>
      </p:sp>
      <p:pic>
        <p:nvPicPr>
          <p:cNvPr id="5" name="صورة 1" descr="C:\Users\haithemjwad\Desktop\شعار جامعة البصر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8600"/>
            <a:ext cx="153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HP\Desktop\fifth_copy_400x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82563"/>
            <a:ext cx="1557338"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733800" y="2590800"/>
            <a:ext cx="5029200" cy="4365298"/>
          </a:xfrm>
          <a:prstGeom prst="rect">
            <a:avLst/>
          </a:prstGeom>
        </p:spPr>
        <p:txBody>
          <a:bodyPr wrap="square">
            <a:spAutoFit/>
          </a:bodyPr>
          <a:lstStyle/>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Gastrointestinal Tract (GIT)</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Lecture 4 (Motor Activity (Small and Large Intestine ))</a:t>
            </a:r>
          </a:p>
          <a:p>
            <a:pPr algn="ctr" rtl="0">
              <a:spcAft>
                <a:spcPts val="1000"/>
              </a:spcAft>
            </a:pPr>
            <a:r>
              <a:rPr lang="en-US" sz="2400" b="1" dirty="0">
                <a:solidFill>
                  <a:srgbClr val="FF0000"/>
                </a:solidFill>
                <a:latin typeface="Franklin Gothic Heavy" pitchFamily="34" charset="0"/>
                <a:ea typeface="Calibri" pitchFamily="34" charset="0"/>
                <a:cs typeface="Times New Roman" pitchFamily="18" charset="0"/>
              </a:rPr>
              <a:t>Dr. Muntadher Abdulkareem Abdullah</a:t>
            </a:r>
          </a:p>
          <a:p>
            <a:pPr algn="ctr" rtl="0">
              <a:spcAft>
                <a:spcPts val="1000"/>
              </a:spcAft>
            </a:pPr>
            <a:r>
              <a:rPr lang="en-US" sz="2400" b="1" dirty="0">
                <a:solidFill>
                  <a:srgbClr val="FF0000"/>
                </a:solidFill>
                <a:latin typeface="Franklin Gothic Heavy" pitchFamily="34" charset="0"/>
                <a:ea typeface="Calibri" pitchFamily="34" charset="0"/>
                <a:cs typeface="Times New Roman" pitchFamily="18" charset="0"/>
              </a:rPr>
              <a:t>M.B.Ch.B,CABM,FIBMS,FIBMS(GE.&amp;HEP.)</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College of Medicine</a:t>
            </a:r>
          </a:p>
          <a:p>
            <a:pPr algn="ctr" rtl="0"/>
            <a:r>
              <a:rPr lang="en-US" sz="2800" b="1" dirty="0">
                <a:solidFill>
                  <a:srgbClr val="170B1B"/>
                </a:solidFill>
                <a:latin typeface="Franklin Gothic Heavy" pitchFamily="34" charset="0"/>
                <a:ea typeface="Calibri" pitchFamily="34" charset="0"/>
                <a:cs typeface="Times New Roman" pitchFamily="18" charset="0"/>
              </a:rPr>
              <a:t>University of </a:t>
            </a:r>
            <a:r>
              <a:rPr lang="en-US" sz="2800" b="1" dirty="0" err="1">
                <a:solidFill>
                  <a:srgbClr val="170B1B"/>
                </a:solidFill>
                <a:latin typeface="Franklin Gothic Heavy" pitchFamily="34" charset="0"/>
                <a:ea typeface="Calibri" pitchFamily="34" charset="0"/>
                <a:cs typeface="Times New Roman" pitchFamily="18" charset="0"/>
              </a:rPr>
              <a:t>Basrah</a:t>
            </a:r>
            <a:endParaRPr lang="en-US" sz="2800" b="1" dirty="0">
              <a:solidFill>
                <a:srgbClr val="170B1B"/>
              </a:solidFill>
              <a:latin typeface="Franklin Gothic Heavy" pitchFamily="34" charset="0"/>
              <a:ea typeface="Calibri" pitchFamily="34" charset="0"/>
              <a:cs typeface="Times New Roman" pitchFamily="18" charset="0"/>
            </a:endParaRPr>
          </a:p>
        </p:txBody>
      </p:sp>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23900" y="2059478"/>
            <a:ext cx="30099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92725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08720"/>
            <a:ext cx="9144000" cy="4401205"/>
          </a:xfrm>
          <a:prstGeom prst="rect">
            <a:avLst/>
          </a:prstGeom>
        </p:spPr>
        <p:txBody>
          <a:bodyPr wrap="square">
            <a:spAutoFit/>
          </a:bodyPr>
          <a:lstStyle/>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The main function of colon (large intestine) is 1-absorption of water and Na</a:t>
            </a:r>
            <a:r>
              <a:rPr lang="en-US" sz="2800" b="1" baseline="30000" dirty="0">
                <a:solidFill>
                  <a:prstClr val="black"/>
                </a:solidFill>
                <a:latin typeface="Times New Roman" pitchFamily="18" charset="0"/>
                <a:ea typeface="Calibri" pitchFamily="34" charset="0"/>
                <a:cs typeface="Times New Roman" pitchFamily="18" charset="0"/>
              </a:rPr>
              <a:t>+</a:t>
            </a:r>
            <a:r>
              <a:rPr lang="en-US" sz="2800" b="1" dirty="0">
                <a:solidFill>
                  <a:prstClr val="black"/>
                </a:solidFill>
                <a:latin typeface="Times New Roman" pitchFamily="18" charset="0"/>
                <a:ea typeface="Calibri" pitchFamily="34" charset="0"/>
                <a:cs typeface="Times New Roman" pitchFamily="18" charset="0"/>
              </a:rPr>
              <a:t> from feces (stool) 2-It promotes the excretion of fecal material remaining in the colon.</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The motor function of  large intestine:</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1. Mixing movement (</a:t>
            </a:r>
            <a:r>
              <a:rPr lang="en-US" sz="2800" b="1" dirty="0" err="1">
                <a:solidFill>
                  <a:prstClr val="black"/>
                </a:solidFill>
                <a:latin typeface="Times New Roman" pitchFamily="18" charset="0"/>
                <a:ea typeface="Calibri" pitchFamily="34" charset="0"/>
                <a:cs typeface="Times New Roman" pitchFamily="18" charset="0"/>
              </a:rPr>
              <a:t>haustration</a:t>
            </a:r>
            <a:r>
              <a:rPr lang="en-US" sz="2800" b="1" dirty="0">
                <a:solidFill>
                  <a:prstClr val="black"/>
                </a:solidFill>
                <a:latin typeface="Times New Roman" pitchFamily="18" charset="0"/>
                <a:ea typeface="Calibri" pitchFamily="34" charset="0"/>
                <a:cs typeface="Times New Roman" pitchFamily="18" charset="0"/>
              </a:rPr>
              <a:t>): The combined contractions of the circular and longitudinal smooth muscle cause the portion of large intestine to bulge outward into a baglike sacs called </a:t>
            </a:r>
            <a:r>
              <a:rPr lang="en-US" sz="2800" b="1" dirty="0" err="1">
                <a:solidFill>
                  <a:prstClr val="black"/>
                </a:solidFill>
                <a:latin typeface="Times New Roman" pitchFamily="18" charset="0"/>
                <a:ea typeface="Calibri" pitchFamily="34" charset="0"/>
                <a:cs typeface="Times New Roman" pitchFamily="18" charset="0"/>
              </a:rPr>
              <a:t>haustration</a:t>
            </a:r>
            <a:r>
              <a:rPr lang="en-US" sz="2800" b="1" dirty="0">
                <a:solidFill>
                  <a:prstClr val="black"/>
                </a:solidFill>
                <a:latin typeface="Times New Roman" pitchFamily="18" charset="0"/>
                <a:ea typeface="Calibri" pitchFamily="34" charset="0"/>
                <a:cs typeface="Times New Roman" pitchFamily="18" charset="0"/>
              </a:rPr>
              <a:t>, therefore, the fecal material in the large intestine is squeezed, moving back and forth along the colon.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86192166"/>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785794"/>
            <a:ext cx="91440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2. Peristalsis: It is the progressive contractile wave preceded by a wave of relaxation to push the stool very slowly along the colon.</a:t>
            </a:r>
          </a:p>
          <a:p>
            <a:pPr algn="l" rtl="0" fontAlgn="base">
              <a:spcBef>
                <a:spcPct val="0"/>
              </a:spcBef>
              <a:spcAft>
                <a:spcPct val="0"/>
              </a:spcAft>
              <a:tabLst>
                <a:tab pos="457200" algn="l"/>
              </a:tabLst>
            </a:pP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3. Mass movements: It is a modified type of peristalsis from transverse colon to the sigmoid, cause evacuation of stool to the outside. It occurs about 2-3 times/day</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457200" algn="l"/>
              </a:tabLs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10</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275897038"/>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2800" b="1" u="sng" dirty="0">
                <a:solidFill>
                  <a:srgbClr val="008080"/>
                </a:solidFill>
                <a:latin typeface="Times New Roman" pitchFamily="18" charset="0"/>
                <a:ea typeface="Calibri" pitchFamily="34" charset="0"/>
                <a:cs typeface="Times New Roman" pitchFamily="18" charset="0"/>
              </a:rPr>
              <a:t>Defecation:</a:t>
            </a:r>
            <a:endParaRPr lang="en-US" sz="2800" dirty="0">
              <a:solidFill>
                <a:srgbClr val="008080"/>
              </a:solidFill>
              <a:latin typeface="Arial" pitchFamily="34" charset="0"/>
              <a:cs typeface="Arial" pitchFamily="34" charset="0"/>
            </a:endParaRPr>
          </a:p>
          <a:p>
            <a:pPr algn="justLow" rtl="0" eaLnBrk="0" fontAlgn="base" hangingPunct="0">
              <a:spcBef>
                <a:spcPct val="0"/>
              </a:spcBef>
              <a:spcAft>
                <a:spcPct val="0"/>
              </a:spcAft>
              <a:buFontTx/>
              <a:buChar char="•"/>
            </a:pPr>
            <a:r>
              <a:rPr lang="en-US" sz="2800" b="1" dirty="0">
                <a:solidFill>
                  <a:prstClr val="black"/>
                </a:solidFill>
                <a:latin typeface="Times New Roman" pitchFamily="18" charset="0"/>
                <a:ea typeface="Calibri" pitchFamily="34" charset="0"/>
                <a:cs typeface="Times New Roman" pitchFamily="18" charset="0"/>
              </a:rPr>
              <a:t>The getting rid of fecal materials outside the GIT.</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Tx/>
              <a:buChar char="•"/>
            </a:pPr>
            <a:r>
              <a:rPr lang="en-US" sz="2800" b="1" dirty="0">
                <a:solidFill>
                  <a:prstClr val="black"/>
                </a:solidFill>
                <a:latin typeface="Times New Roman" pitchFamily="18" charset="0"/>
                <a:ea typeface="Calibri" pitchFamily="34" charset="0"/>
                <a:cs typeface="Times New Roman" pitchFamily="18" charset="0"/>
              </a:rPr>
              <a:t>Between the sigmoid and the rectum there is a sphincter called </a:t>
            </a:r>
            <a:r>
              <a:rPr lang="en-US" sz="2800" b="1" dirty="0" err="1">
                <a:solidFill>
                  <a:prstClr val="black"/>
                </a:solidFill>
                <a:latin typeface="Times New Roman" pitchFamily="18" charset="0"/>
                <a:ea typeface="Calibri" pitchFamily="34" charset="0"/>
                <a:cs typeface="Times New Roman" pitchFamily="18" charset="0"/>
              </a:rPr>
              <a:t>sigmoido</a:t>
            </a:r>
            <a:r>
              <a:rPr lang="en-US" sz="2800" b="1" dirty="0">
                <a:solidFill>
                  <a:prstClr val="black"/>
                </a:solidFill>
                <a:latin typeface="Times New Roman" pitchFamily="18" charset="0"/>
                <a:ea typeface="Calibri" pitchFamily="34" charset="0"/>
                <a:cs typeface="Times New Roman" pitchFamily="18" charset="0"/>
              </a:rPr>
              <a:t>-rectal sphincter which is closed always at normal conditions and when there is no defecation so the rectum is empty.</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Tx/>
              <a:buChar char="•"/>
            </a:pPr>
            <a:r>
              <a:rPr lang="en-US" sz="2800" b="1" dirty="0">
                <a:solidFill>
                  <a:prstClr val="black"/>
                </a:solidFill>
                <a:latin typeface="Times New Roman" pitchFamily="18" charset="0"/>
                <a:ea typeface="Calibri" pitchFamily="34" charset="0"/>
                <a:cs typeface="Times New Roman" pitchFamily="18" charset="0"/>
              </a:rPr>
              <a:t>There is internal anal sphincter (smooth muscle) and external anal sphincter(skeletal muscle). The internal anal sphincter supplied by ANS (autonomic nervous system) while the external anal sphincter is supplied by </a:t>
            </a:r>
            <a:r>
              <a:rPr lang="en-US" sz="2800" b="1" dirty="0" err="1">
                <a:solidFill>
                  <a:prstClr val="black"/>
                </a:solidFill>
                <a:latin typeface="Times New Roman" pitchFamily="18" charset="0"/>
                <a:ea typeface="Calibri" pitchFamily="34" charset="0"/>
                <a:cs typeface="Times New Roman" pitchFamily="18" charset="0"/>
              </a:rPr>
              <a:t>pudendal</a:t>
            </a:r>
            <a:r>
              <a:rPr lang="en-US" sz="2800" b="1" dirty="0">
                <a:solidFill>
                  <a:prstClr val="black"/>
                </a:solidFill>
                <a:latin typeface="Times New Roman" pitchFamily="18" charset="0"/>
                <a:ea typeface="Calibri" pitchFamily="34" charset="0"/>
                <a:cs typeface="Times New Roman" pitchFamily="18" charset="0"/>
              </a:rPr>
              <a:t> nerve.</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11</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300649715"/>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Tx/>
              <a:buChar char="•"/>
              <a:tabLst>
                <a:tab pos="946150" algn="l"/>
              </a:tabLst>
            </a:pPr>
            <a:r>
              <a:rPr lang="en-US" sz="2800" b="1" dirty="0">
                <a:solidFill>
                  <a:prstClr val="black"/>
                </a:solidFill>
                <a:latin typeface="Times New Roman" pitchFamily="18" charset="0"/>
                <a:ea typeface="Calibri" pitchFamily="34" charset="0"/>
                <a:cs typeface="Times New Roman" pitchFamily="18" charset="0"/>
              </a:rPr>
              <a:t>Defecation is a reflex started by a nervous reflex then continues voluntarily, when there is accumulation of fecal materials more than capacity of sigmoid colon some of this will pass to the rectum so this will stimulate the mechanoreceptors → 2 reflexes:</a:t>
            </a:r>
          </a:p>
          <a:p>
            <a:pPr algn="justLow" rtl="0" fontAlgn="base">
              <a:spcBef>
                <a:spcPct val="0"/>
              </a:spcBef>
              <a:spcAft>
                <a:spcPct val="0"/>
              </a:spcAft>
              <a:buFontTx/>
              <a:buChar char="•"/>
              <a:tabLst>
                <a:tab pos="946150" algn="l"/>
              </a:tabLst>
            </a:pP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Tx/>
              <a:buAutoNum type="arabicPeriod"/>
              <a:tabLst>
                <a:tab pos="946150" algn="l"/>
              </a:tabLst>
            </a:pPr>
            <a:r>
              <a:rPr lang="en-US" sz="2800" b="1" dirty="0">
                <a:solidFill>
                  <a:prstClr val="black"/>
                </a:solidFill>
                <a:latin typeface="Times New Roman" pitchFamily="18" charset="0"/>
                <a:ea typeface="Calibri" pitchFamily="34" charset="0"/>
                <a:cs typeface="Times New Roman" pitchFamily="18" charset="0"/>
              </a:rPr>
              <a:t>Intrinsic defecation reflex mediated by enteric nervous system.</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946150" algn="l"/>
              </a:tabLst>
            </a:pPr>
            <a:r>
              <a:rPr lang="en-US" sz="2800" b="1" dirty="0">
                <a:solidFill>
                  <a:prstClr val="black"/>
                </a:solidFill>
                <a:latin typeface="Times New Roman" pitchFamily="18" charset="0"/>
                <a:ea typeface="Calibri" pitchFamily="34" charset="0"/>
                <a:cs typeface="Times New Roman" pitchFamily="18" charset="0"/>
              </a:rPr>
              <a:t>2. Extrinsic defecation reflex mediated by parasympathetic nervous system.</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946150" algn="l"/>
              </a:tabLst>
            </a:pPr>
            <a:r>
              <a:rPr lang="en-US" sz="2800" b="1" dirty="0">
                <a:solidFill>
                  <a:prstClr val="black"/>
                </a:solidFill>
                <a:latin typeface="Times New Roman" pitchFamily="18" charset="0"/>
                <a:ea typeface="Calibri" pitchFamily="34" charset="0"/>
                <a:cs typeface="Times New Roman" pitchFamily="18" charset="0"/>
              </a:rPr>
              <a:t>These reflexes lead to increase in rectal peristalsis and relaxation of the internal anal sphincter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351262556"/>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r>
              <a:rPr lang="en-US" sz="2800" b="1" dirty="0">
                <a:solidFill>
                  <a:prstClr val="black"/>
                </a:solidFill>
                <a:latin typeface="Times New Roman" pitchFamily="18" charset="0"/>
                <a:ea typeface="Calibri" pitchFamily="34" charset="0"/>
                <a:cs typeface="Times New Roman" pitchFamily="18" charset="0"/>
              </a:rPr>
              <a:t>. When  the pressure inside the rectum reach to 60 mmHg → the reflex of defecation started → impulses will go from rectum to higher center in brain (at the same time of occurrence of the last 2 reflexes) → central inhibitory impulses will inhibit the </a:t>
            </a:r>
            <a:r>
              <a:rPr lang="en-US" sz="2800" b="1" dirty="0" err="1">
                <a:solidFill>
                  <a:prstClr val="black"/>
                </a:solidFill>
                <a:latin typeface="Times New Roman" pitchFamily="18" charset="0"/>
                <a:ea typeface="Calibri" pitchFamily="34" charset="0"/>
                <a:cs typeface="Times New Roman" pitchFamily="18" charset="0"/>
              </a:rPr>
              <a:t>pudendal</a:t>
            </a:r>
            <a:r>
              <a:rPr lang="en-US" sz="2800" b="1" dirty="0">
                <a:solidFill>
                  <a:prstClr val="black"/>
                </a:solidFill>
                <a:latin typeface="Times New Roman" pitchFamily="18" charset="0"/>
                <a:ea typeface="Calibri" pitchFamily="34" charset="0"/>
                <a:cs typeface="Times New Roman" pitchFamily="18" charset="0"/>
              </a:rPr>
              <a:t> nerve (relaxation of external anal sphincter)</a:t>
            </a:r>
          </a:p>
          <a:p>
            <a:pPr algn="just" rtl="0"/>
            <a:r>
              <a:rPr lang="en-US" sz="2800" b="1" u="sng" dirty="0">
                <a:solidFill>
                  <a:srgbClr val="008080"/>
                </a:solidFill>
                <a:latin typeface="Times New Roman" pitchFamily="18" charset="0"/>
                <a:cs typeface="Times New Roman" pitchFamily="18" charset="0"/>
              </a:rPr>
              <a:t> Bacterial action in the colon:</a:t>
            </a:r>
            <a:r>
              <a:rPr lang="en-US" sz="2800" b="1" dirty="0">
                <a:solidFill>
                  <a:srgbClr val="008080"/>
                </a:solidFill>
                <a:latin typeface="Times New Roman" pitchFamily="18" charset="0"/>
                <a:cs typeface="Times New Roman" pitchFamily="18" charset="0"/>
              </a:rPr>
              <a:t> </a:t>
            </a:r>
            <a:r>
              <a:rPr lang="en-US" sz="2800" b="1" dirty="0">
                <a:solidFill>
                  <a:prstClr val="black"/>
                </a:solidFill>
                <a:latin typeface="Times New Roman" pitchFamily="18" charset="0"/>
                <a:cs typeface="Times New Roman" pitchFamily="18" charset="0"/>
              </a:rPr>
              <a:t>Numerous bacteria especially colon bacilli, are present in the proximal half of colon(absorbing colon). The substances formed as a result of bacterial activity are vitaminB</a:t>
            </a:r>
            <a:r>
              <a:rPr lang="en-US" sz="2800" b="1" baseline="-25000" dirty="0">
                <a:solidFill>
                  <a:prstClr val="black"/>
                </a:solidFill>
                <a:latin typeface="Times New Roman" pitchFamily="18" charset="0"/>
                <a:cs typeface="Times New Roman" pitchFamily="18" charset="0"/>
              </a:rPr>
              <a:t>12</a:t>
            </a:r>
            <a:r>
              <a:rPr lang="en-US" sz="2800" b="1" dirty="0">
                <a:solidFill>
                  <a:prstClr val="black"/>
                </a:solidFill>
                <a:latin typeface="Times New Roman" pitchFamily="18" charset="0"/>
                <a:cs typeface="Times New Roman" pitchFamily="18" charset="0"/>
              </a:rPr>
              <a:t>,  vitamin K, thiamin, riboflavin and various gases that contribute to flatus in the colon especially carbon dioxide, hydrogen gas, N</a:t>
            </a:r>
            <a:r>
              <a:rPr lang="en-US" sz="2800" b="1" baseline="-25000" dirty="0">
                <a:solidFill>
                  <a:prstClr val="black"/>
                </a:solidFill>
                <a:latin typeface="Times New Roman" pitchFamily="18" charset="0"/>
                <a:cs typeface="Times New Roman" pitchFamily="18" charset="0"/>
              </a:rPr>
              <a:t>2</a:t>
            </a:r>
            <a:r>
              <a:rPr lang="en-US" sz="2800" b="1" dirty="0">
                <a:solidFill>
                  <a:prstClr val="black"/>
                </a:solidFill>
                <a:latin typeface="Times New Roman" pitchFamily="18" charset="0"/>
                <a:cs typeface="Times New Roman" pitchFamily="18" charset="0"/>
              </a:rPr>
              <a:t> and </a:t>
            </a:r>
            <a:r>
              <a:rPr lang="en-US" sz="2800" b="1" dirty="0" err="1">
                <a:solidFill>
                  <a:prstClr val="black"/>
                </a:solidFill>
                <a:latin typeface="Times New Roman" pitchFamily="18" charset="0"/>
                <a:cs typeface="Times New Roman" pitchFamily="18" charset="0"/>
              </a:rPr>
              <a:t>methan</a:t>
            </a:r>
            <a:r>
              <a:rPr lang="en-US" sz="2800" b="1" dirty="0">
                <a:solidFill>
                  <a:prstClr val="black"/>
                </a:solidFill>
                <a:latin typeface="Times New Roman" pitchFamily="18" charset="0"/>
                <a:cs typeface="Times New Roman" pitchFamily="18" charset="0"/>
              </a:rPr>
              <a:t>. The colonic gas produced chiefly through the breakdown of undigested nutrients that reach the colon.</a:t>
            </a:r>
            <a:endParaRPr lang="en-US" sz="2800" dirty="0">
              <a:solidFill>
                <a:prstClr val="black"/>
              </a:solidFill>
              <a:latin typeface="Times New Roman" pitchFamily="18" charset="0"/>
              <a:cs typeface="Times New Roman" pitchFamily="18" charset="0"/>
            </a:endParaRPr>
          </a:p>
          <a:p>
            <a:pPr rtl="0"/>
            <a:r>
              <a:rPr lang="en-US" sz="2800" b="1" dirty="0">
                <a:solidFill>
                  <a:prstClr val="black"/>
                </a:solidFill>
              </a:rPr>
              <a:t> </a:t>
            </a:r>
            <a:endParaRPr lang="en-US" sz="2800" dirty="0">
              <a:solidFill>
                <a:prstClr val="black"/>
              </a:solidFill>
            </a:endParaRPr>
          </a:p>
          <a:p>
            <a:pPr algn="justLow" rtl="0" fontAlgn="base">
              <a:spcBef>
                <a:spcPct val="0"/>
              </a:spcBef>
              <a:spcAft>
                <a:spcPct val="0"/>
              </a:spcAft>
              <a:tabLst>
                <a:tab pos="349250" algn="l"/>
                <a:tab pos="457200" algn="l"/>
              </a:tabLst>
            </a:pP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rtl="0">
              <a:defRPr/>
            </a:pPr>
            <a:r>
              <a:rPr lang="en-US" sz="1600" b="1" dirty="0">
                <a:solidFill>
                  <a:prstClr val="black">
                    <a:tint val="75000"/>
                  </a:prstClr>
                </a:solidFill>
                <a:latin typeface="Arial Narrow" pitchFamily="34" charset="0"/>
              </a:rPr>
              <a:t>13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53448160"/>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78006"/>
            <a:ext cx="91440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tabLst>
                <a:tab pos="628650" algn="l"/>
              </a:tabLst>
            </a:pPr>
            <a:r>
              <a:rPr lang="en-US" sz="2600" b="1" u="sng" dirty="0">
                <a:solidFill>
                  <a:srgbClr val="0070C0"/>
                </a:solidFill>
                <a:latin typeface="Times New Roman" pitchFamily="18" charset="0"/>
                <a:ea typeface="Calibri" pitchFamily="34" charset="0"/>
                <a:cs typeface="Times New Roman" pitchFamily="18" charset="0"/>
              </a:rPr>
              <a:t>Recap:</a:t>
            </a:r>
          </a:p>
          <a:p>
            <a:pPr algn="just" rtl="0" fontAlgn="base">
              <a:spcBef>
                <a:spcPct val="0"/>
              </a:spcBef>
              <a:spcAft>
                <a:spcPct val="0"/>
              </a:spcAft>
              <a:tabLst>
                <a:tab pos="628650" algn="l"/>
              </a:tabLst>
            </a:pPr>
            <a:endParaRPr lang="en-US" sz="2400" b="1" u="sng" dirty="0">
              <a:solidFill>
                <a:srgbClr val="0070C0"/>
              </a:solidFill>
              <a:latin typeface="Times New Roman" pitchFamily="18" charset="0"/>
              <a:ea typeface="Calibri" pitchFamily="34" charset="0"/>
              <a:cs typeface="Times New Roman" pitchFamily="18" charset="0"/>
            </a:endParaRPr>
          </a:p>
          <a:p>
            <a:pPr algn="just" rtl="0" fontAlgn="base">
              <a:spcBef>
                <a:spcPct val="0"/>
              </a:spcBef>
              <a:spcAft>
                <a:spcPct val="0"/>
              </a:spcAft>
              <a:tabLst>
                <a:tab pos="628650" algn="l"/>
              </a:tabLst>
            </a:pPr>
            <a:r>
              <a:rPr lang="en-US" sz="2400" b="1" dirty="0">
                <a:solidFill>
                  <a:prstClr val="black"/>
                </a:solidFill>
                <a:latin typeface="Times New Roman" pitchFamily="18" charset="0"/>
                <a:ea typeface="Calibri" pitchFamily="34" charset="0"/>
                <a:cs typeface="Times New Roman" pitchFamily="18" charset="0"/>
              </a:rPr>
              <a:t>Small Intestine the major site of digestion and absorption of carbohydrates, proteins and fats in the GIT. The small intestine is approximately 5m long and  has three parts: the duodenum, the jejunum and the ileum. The movements of the small intestine: Segmentation (mixing) and Peristaltic contraction. The large intestine starts with caecum then ascending colon, transverse colon, descending colon, sigmoid colon, rectum, and anus. Mixing movement (</a:t>
            </a:r>
            <a:r>
              <a:rPr lang="en-US" sz="2400" b="1" dirty="0" err="1">
                <a:solidFill>
                  <a:prstClr val="black"/>
                </a:solidFill>
                <a:latin typeface="Times New Roman" pitchFamily="18" charset="0"/>
                <a:ea typeface="Calibri" pitchFamily="34" charset="0"/>
                <a:cs typeface="Times New Roman" pitchFamily="18" charset="0"/>
              </a:rPr>
              <a:t>haustration</a:t>
            </a:r>
            <a:r>
              <a:rPr lang="en-US" sz="2400" b="1" dirty="0">
                <a:solidFill>
                  <a:prstClr val="black"/>
                </a:solidFill>
                <a:latin typeface="Times New Roman" pitchFamily="18" charset="0"/>
                <a:ea typeface="Calibri" pitchFamily="34" charset="0"/>
                <a:cs typeface="Times New Roman" pitchFamily="18" charset="0"/>
              </a:rPr>
              <a:t>): The combined contractions of the circular and longitudinal smooth muscle cause the portion of large intestine to bulge outward into a baglike sacs called </a:t>
            </a:r>
            <a:r>
              <a:rPr lang="en-US" sz="2400" b="1" dirty="0" err="1">
                <a:solidFill>
                  <a:prstClr val="black"/>
                </a:solidFill>
                <a:latin typeface="Times New Roman" pitchFamily="18" charset="0"/>
                <a:ea typeface="Calibri" pitchFamily="34" charset="0"/>
                <a:cs typeface="Times New Roman" pitchFamily="18" charset="0"/>
              </a:rPr>
              <a:t>haustration</a:t>
            </a:r>
            <a:r>
              <a:rPr lang="en-US" sz="2400" b="1" dirty="0">
                <a:solidFill>
                  <a:prstClr val="black"/>
                </a:solidFill>
                <a:latin typeface="Times New Roman" pitchFamily="18" charset="0"/>
                <a:ea typeface="Calibri" pitchFamily="34" charset="0"/>
                <a:cs typeface="Times New Roman" pitchFamily="18" charset="0"/>
              </a:rPr>
              <a:t>, Peristalsis the progressive contractile wave preceded by a wave of relaxation to push the stool very slowly along the colon and mass movements (defecation) which is a modified type of peristalsis from transverse colon to the sigmoid, cause evacuation of stool to the outside. It occurs about 2-3 times/day.</a:t>
            </a:r>
          </a:p>
        </p:txBody>
      </p:sp>
      <p:sp>
        <p:nvSpPr>
          <p:cNvPr id="3" name="Footer Placeholder 8"/>
          <p:cNvSpPr>
            <a:spLocks noGrp="1"/>
          </p:cNvSpPr>
          <p:nvPr>
            <p:ph type="ftr" sz="quarter" idx="11"/>
          </p:nvPr>
        </p:nvSpPr>
        <p:spPr>
          <a:xfrm>
            <a:off x="504825" y="6525344"/>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525344"/>
            <a:ext cx="2130425" cy="273050"/>
          </a:xfrm>
        </p:spPr>
        <p:txBody>
          <a:bodyPr/>
          <a:lstStyle/>
          <a:p>
            <a:pPr>
              <a:defRPr/>
            </a:pPr>
            <a:r>
              <a:rPr lang="en-US" sz="1600" b="1" dirty="0">
                <a:solidFill>
                  <a:prstClr val="black">
                    <a:tint val="75000"/>
                  </a:prstClr>
                </a:solidFill>
                <a:latin typeface="Arial Narrow" pitchFamily="34" charset="0"/>
              </a:rPr>
              <a:t>14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84884068"/>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466858"/>
            <a:ext cx="9144000" cy="31465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tabLst>
                <a:tab pos="628650" algn="l"/>
              </a:tabLst>
            </a:pPr>
            <a:r>
              <a:rPr lang="en-US" sz="2600" b="1" u="sng" dirty="0">
                <a:solidFill>
                  <a:srgbClr val="0070C0"/>
                </a:solidFill>
                <a:latin typeface="Times New Roman" pitchFamily="18" charset="0"/>
                <a:ea typeface="Calibri" pitchFamily="34" charset="0"/>
                <a:cs typeface="Times New Roman" pitchFamily="18" charset="0"/>
              </a:rPr>
              <a:t>Questions:</a:t>
            </a:r>
          </a:p>
          <a:p>
            <a:pPr algn="just" rtl="0" fontAlgn="base">
              <a:spcBef>
                <a:spcPct val="0"/>
              </a:spcBef>
              <a:spcAft>
                <a:spcPct val="0"/>
              </a:spcAft>
              <a:tabLst>
                <a:tab pos="628650" algn="l"/>
              </a:tabLst>
            </a:pPr>
            <a:endParaRPr lang="en-US" b="1" u="sng" dirty="0">
              <a:solidFill>
                <a:srgbClr val="0070C0"/>
              </a:solidFill>
              <a:latin typeface="Times New Roman" pitchFamily="18" charset="0"/>
              <a:ea typeface="Calibri"/>
              <a:cs typeface="Times New Roman" pitchFamily="18" charset="0"/>
            </a:endParaRPr>
          </a:p>
          <a:p>
            <a:pPr algn="just" rtl="0" fontAlgn="base">
              <a:spcBef>
                <a:spcPct val="0"/>
              </a:spcBef>
              <a:spcAft>
                <a:spcPct val="0"/>
              </a:spcAft>
              <a:tabLst>
                <a:tab pos="628650" algn="l"/>
              </a:tabLst>
            </a:pPr>
            <a:r>
              <a:rPr lang="en-US" sz="2600" b="1" dirty="0">
                <a:solidFill>
                  <a:prstClr val="black"/>
                </a:solidFill>
                <a:latin typeface="Times New Roman" pitchFamily="18" charset="0"/>
                <a:ea typeface="Calibri" pitchFamily="34" charset="0"/>
                <a:cs typeface="Times New Roman" pitchFamily="18" charset="0"/>
              </a:rPr>
              <a:t>Explain the following:</a:t>
            </a:r>
          </a:p>
          <a:p>
            <a:pPr algn="just" rtl="0" fontAlgn="base">
              <a:spcBef>
                <a:spcPct val="0"/>
              </a:spcBef>
              <a:spcAft>
                <a:spcPct val="0"/>
              </a:spcAft>
              <a:tabLst>
                <a:tab pos="628650" algn="l"/>
              </a:tabLst>
            </a:pPr>
            <a:endParaRPr lang="en-US" sz="2600" b="1" dirty="0">
              <a:solidFill>
                <a:prstClr val="black"/>
              </a:solidFill>
              <a:latin typeface="Times New Roman" pitchFamily="18" charset="0"/>
              <a:ea typeface="Calibri" pitchFamily="34" charset="0"/>
              <a:cs typeface="Times New Roman" pitchFamily="18" charset="0"/>
            </a:endParaRPr>
          </a:p>
          <a:p>
            <a:pPr marL="342900" indent="-342900" algn="just" rtl="0">
              <a:lnSpc>
                <a:spcPct val="115000"/>
              </a:lnSpc>
              <a:spcAft>
                <a:spcPts val="1000"/>
              </a:spcAft>
              <a:buFont typeface="+mj-lt"/>
              <a:buAutoNum type="arabicPeriod"/>
            </a:pPr>
            <a:r>
              <a:rPr lang="en-US" sz="2600" b="1" dirty="0">
                <a:solidFill>
                  <a:prstClr val="black"/>
                </a:solidFill>
                <a:latin typeface="Times New Roman" pitchFamily="18" charset="0"/>
                <a:ea typeface="Calibri" pitchFamily="34" charset="0"/>
                <a:cs typeface="Times New Roman" pitchFamily="18" charset="0"/>
              </a:rPr>
              <a:t>Intrinsic &amp; extrinsic defecation reflex.</a:t>
            </a:r>
          </a:p>
          <a:p>
            <a:pPr marL="342900" indent="-342900" algn="just" rtl="0">
              <a:lnSpc>
                <a:spcPct val="115000"/>
              </a:lnSpc>
              <a:spcAft>
                <a:spcPts val="1000"/>
              </a:spcAft>
              <a:buFont typeface="+mj-lt"/>
              <a:buAutoNum type="arabicPeriod"/>
            </a:pPr>
            <a:r>
              <a:rPr lang="en-US" sz="2600" b="1" dirty="0">
                <a:solidFill>
                  <a:prstClr val="black"/>
                </a:solidFill>
                <a:latin typeface="Times New Roman" pitchFamily="18" charset="0"/>
                <a:ea typeface="Calibri" pitchFamily="34" charset="0"/>
                <a:cs typeface="Times New Roman" pitchFamily="18" charset="0"/>
              </a:rPr>
              <a:t>Patient after </a:t>
            </a:r>
            <a:r>
              <a:rPr lang="en-US" sz="2600" b="1" dirty="0" err="1">
                <a:solidFill>
                  <a:prstClr val="black"/>
                </a:solidFill>
                <a:latin typeface="Times New Roman" pitchFamily="18" charset="0"/>
                <a:ea typeface="Calibri" pitchFamily="34" charset="0"/>
                <a:cs typeface="Times New Roman" pitchFamily="18" charset="0"/>
              </a:rPr>
              <a:t>lapratomy</a:t>
            </a:r>
            <a:r>
              <a:rPr lang="en-US" sz="2600" b="1" dirty="0">
                <a:solidFill>
                  <a:prstClr val="black"/>
                </a:solidFill>
                <a:latin typeface="Times New Roman" pitchFamily="18" charset="0"/>
                <a:ea typeface="Calibri" pitchFamily="34" charset="0"/>
                <a:cs typeface="Times New Roman" pitchFamily="18" charset="0"/>
              </a:rPr>
              <a:t> should not have any food by mouth.</a:t>
            </a:r>
          </a:p>
          <a:p>
            <a:pPr algn="just" rtl="0" fontAlgn="base">
              <a:spcBef>
                <a:spcPct val="0"/>
              </a:spcBef>
              <a:spcAft>
                <a:spcPct val="0"/>
              </a:spcAft>
              <a:tabLst>
                <a:tab pos="628650" algn="l"/>
              </a:tabLst>
            </a:pPr>
            <a:endParaRPr lang="en-US" sz="2600" b="1" u="sng" dirty="0">
              <a:solidFill>
                <a:srgbClr val="0070C0"/>
              </a:solidFill>
              <a:latin typeface="Times New Roman" pitchFamily="18" charset="0"/>
              <a:ea typeface="Calibri" pitchFamily="34" charset="0"/>
              <a:cs typeface="Times New Roman" pitchFamily="18"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123886593"/>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2235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tabLst>
                <a:tab pos="628650" algn="l"/>
              </a:tabLst>
            </a:pPr>
            <a:r>
              <a:rPr lang="en-US" sz="2800" b="1" dirty="0">
                <a:solidFill>
                  <a:prstClr val="black"/>
                </a:solidFill>
                <a:latin typeface="Times New Roman" pitchFamily="18" charset="0"/>
                <a:ea typeface="Calibri" pitchFamily="34" charset="0"/>
                <a:cs typeface="Times New Roman" pitchFamily="18" charset="0"/>
              </a:rPr>
              <a:t>Thank You</a:t>
            </a:r>
            <a:endParaRPr lang="en-U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60777351"/>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04800" y="2842468"/>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2400" b="1" i="0" strike="noStrike" cap="none" normalizeH="0" baseline="0" dirty="0">
                <a:ln>
                  <a:noFill/>
                </a:ln>
                <a:solidFill>
                  <a:srgbClr val="170B1B"/>
                </a:solidFill>
                <a:effectLst/>
                <a:latin typeface="Times New Roman" pitchFamily="18" charset="0"/>
                <a:ea typeface="Calibri" pitchFamily="34" charset="0"/>
                <a:cs typeface="Bookman Old Style" pitchFamily="18" charset="0"/>
              </a:rPr>
              <a:t>    </a:t>
            </a: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a:t>
            </a:r>
            <a:endParaRPr lang="en-AU" sz="1600" b="1" dirty="0">
              <a:solidFill>
                <a:prstClr val="black">
                  <a:tint val="75000"/>
                </a:prstClr>
              </a:solidFill>
              <a:latin typeface="Arial Narrow" pitchFamily="34" charset="0"/>
            </a:endParaRPr>
          </a:p>
        </p:txBody>
      </p:sp>
      <p:sp>
        <p:nvSpPr>
          <p:cNvPr id="2" name="مستطيل 1"/>
          <p:cNvSpPr/>
          <p:nvPr/>
        </p:nvSpPr>
        <p:spPr>
          <a:xfrm>
            <a:off x="533400" y="457200"/>
            <a:ext cx="8305800" cy="4977773"/>
          </a:xfrm>
          <a:prstGeom prst="rect">
            <a:avLst/>
          </a:prstGeom>
        </p:spPr>
        <p:txBody>
          <a:bodyPr wrap="square">
            <a:spAutoFit/>
          </a:bodyPr>
          <a:lstStyle/>
          <a:p>
            <a:pPr algn="l" rtl="0"/>
            <a:r>
              <a:rPr lang="en-US" sz="2800" b="1" u="sng" dirty="0">
                <a:solidFill>
                  <a:srgbClr val="FF0066"/>
                </a:solidFill>
                <a:latin typeface="Book Antiqua" pitchFamily="18" charset="0"/>
                <a:ea typeface="Calibri" pitchFamily="34" charset="0"/>
                <a:cs typeface="Garamond" pitchFamily="18" charset="0"/>
              </a:rPr>
              <a:t>Objectives:</a:t>
            </a:r>
          </a:p>
          <a:p>
            <a:pPr algn="l" rtl="0"/>
            <a:endParaRPr lang="en-US" sz="2800" dirty="0">
              <a:solidFill>
                <a:srgbClr val="000000"/>
              </a:solidFill>
              <a:latin typeface="Book Antiqua" pitchFamily="18" charset="0"/>
              <a:ea typeface="Calibri" pitchFamily="34" charset="0"/>
              <a:cs typeface="Garamond" pitchFamily="18" charset="0"/>
            </a:endParaRP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1.Describe the motor functions of the small intestine and the control of that functions and discuss the functional disorders.</a:t>
            </a: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2.Describe the motor functions of large intestine and the control of the functions and discuss the motor functional disorders.</a:t>
            </a:r>
          </a:p>
          <a:p>
            <a:pPr algn="just" rtl="0"/>
            <a:endParaRPr lang="en-US" sz="2400" dirty="0">
              <a:solidFill>
                <a:prstClr val="black"/>
              </a:solidFill>
            </a:endParaRPr>
          </a:p>
        </p:txBody>
      </p:sp>
    </p:spTree>
    <p:extLst>
      <p:ext uri="{BB962C8B-B14F-4D97-AF65-F5344CB8AC3E}">
        <p14:creationId xmlns:p14="http://schemas.microsoft.com/office/powerpoint/2010/main" val="41061122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57158" y="285728"/>
            <a:ext cx="2489784"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685800" algn="l"/>
              </a:tabLst>
            </a:pPr>
            <a:r>
              <a:rPr lang="en-US" sz="2800" b="1" u="sng" dirty="0">
                <a:solidFill>
                  <a:srgbClr val="008080"/>
                </a:solidFill>
                <a:latin typeface="Times New Roman" pitchFamily="18" charset="0"/>
                <a:ea typeface="Calibri" pitchFamily="34" charset="0"/>
                <a:cs typeface="Times New Roman" pitchFamily="18" charset="0"/>
              </a:rPr>
              <a:t>Small Intestine</a:t>
            </a:r>
            <a:endParaRPr lang="en-US" sz="2800" dirty="0">
              <a:solidFill>
                <a:srgbClr val="008080"/>
              </a:solidFill>
              <a:latin typeface="Arial" pitchFamily="34" charset="0"/>
              <a:cs typeface="Arial" pitchFamily="34" charset="0"/>
            </a:endParaRPr>
          </a:p>
          <a:p>
            <a:pPr algn="l" rtl="0" eaLnBrk="0" fontAlgn="base" hangingPunct="0">
              <a:spcBef>
                <a:spcPct val="0"/>
              </a:spcBef>
              <a:spcAft>
                <a:spcPct val="0"/>
              </a:spcAft>
              <a:tabLst>
                <a:tab pos="685800" algn="l"/>
              </a:tabLst>
            </a:pPr>
            <a:endParaRPr lang="en-US" dirty="0">
              <a:solidFill>
                <a:prstClr val="black"/>
              </a:solidFill>
              <a:latin typeface="Arial" pitchFamily="34" charset="0"/>
              <a:cs typeface="Arial" pitchFamily="34" charset="0"/>
            </a:endParaRPr>
          </a:p>
        </p:txBody>
      </p:sp>
      <p:sp>
        <p:nvSpPr>
          <p:cNvPr id="56323" name="Rectangle 3"/>
          <p:cNvSpPr>
            <a:spLocks noChangeArrowheads="1"/>
          </p:cNvSpPr>
          <p:nvPr/>
        </p:nvSpPr>
        <p:spPr bwMode="auto">
          <a:xfrm>
            <a:off x="0" y="1142984"/>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r>
              <a:rPr lang="en-US" sz="1400" b="1" dirty="0">
                <a:solidFill>
                  <a:prstClr val="black"/>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The major site of digestion and absorption of carbohydrates, proteins and fats in the GIT. The small intestine is approximately 5m long and  has three parts: the duodenum, the jejunum and the ileum.</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It is large surface area is created by numerous folds of the intestinal mucosa, by densely packed </a:t>
            </a:r>
            <a:r>
              <a:rPr lang="en-US" sz="2800" b="1" dirty="0" err="1">
                <a:solidFill>
                  <a:prstClr val="black"/>
                </a:solidFill>
                <a:latin typeface="Times New Roman" pitchFamily="18" charset="0"/>
                <a:ea typeface="Calibri" pitchFamily="34" charset="0"/>
                <a:cs typeface="Times New Roman" pitchFamily="18" charset="0"/>
              </a:rPr>
              <a:t>villi</a:t>
            </a:r>
            <a:r>
              <a:rPr lang="en-US" sz="2800" b="1" dirty="0">
                <a:solidFill>
                  <a:prstClr val="black"/>
                </a:solidFill>
                <a:latin typeface="Times New Roman" pitchFamily="18" charset="0"/>
                <a:ea typeface="Calibri" pitchFamily="34" charset="0"/>
                <a:cs typeface="Times New Roman" pitchFamily="18" charset="0"/>
              </a:rPr>
              <a:t>, which line the entire mucosal surface, and by </a:t>
            </a:r>
            <a:r>
              <a:rPr lang="en-US" sz="2800" b="1" dirty="0" err="1">
                <a:solidFill>
                  <a:prstClr val="black"/>
                </a:solidFill>
                <a:latin typeface="Times New Roman" pitchFamily="18" charset="0"/>
                <a:ea typeface="Calibri" pitchFamily="34" charset="0"/>
                <a:cs typeface="Times New Roman" pitchFamily="18" charset="0"/>
              </a:rPr>
              <a:t>microvilli</a:t>
            </a:r>
            <a:r>
              <a:rPr lang="en-US" sz="2800" b="1" dirty="0">
                <a:solidFill>
                  <a:prstClr val="black"/>
                </a:solidFill>
                <a:latin typeface="Times New Roman" pitchFamily="18" charset="0"/>
                <a:ea typeface="Calibri" pitchFamily="34" charset="0"/>
                <a:cs typeface="Times New Roman" pitchFamily="18" charset="0"/>
              </a:rPr>
              <a:t>, which protrude from the surface of the intestinal cells and give the intestinal mucosa it is characteristics </a:t>
            </a:r>
            <a:r>
              <a:rPr lang="en-US" sz="2800" b="1" i="1" dirty="0">
                <a:solidFill>
                  <a:prstClr val="black"/>
                </a:solidFill>
                <a:latin typeface="Times New Roman" pitchFamily="18" charset="0"/>
                <a:ea typeface="Calibri" pitchFamily="34" charset="0"/>
                <a:cs typeface="Times New Roman" pitchFamily="18" charset="0"/>
              </a:rPr>
              <a:t>brush border</a:t>
            </a:r>
            <a:r>
              <a:rPr lang="en-US" sz="2800" b="1" dirty="0">
                <a:solidFill>
                  <a:prstClr val="black"/>
                </a:solidFill>
                <a:latin typeface="Times New Roman" pitchFamily="18" charset="0"/>
                <a:ea typeface="Calibri" pitchFamily="34" charset="0"/>
                <a:cs typeface="Times New Roman" pitchFamily="18" charset="0"/>
              </a:rPr>
              <a:t> appearance.</a:t>
            </a:r>
            <a:endParaRPr lang="en-US" sz="2800" dirty="0">
              <a:solidFill>
                <a:prstClr val="black"/>
              </a:solidFill>
              <a:latin typeface="Arial" pitchFamily="34" charset="0"/>
              <a:cs typeface="Arial" pitchFamily="34" charset="0"/>
            </a:endParaRPr>
          </a:p>
        </p:txBody>
      </p:sp>
      <p:sp>
        <p:nvSpPr>
          <p:cNvPr id="4"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110297385"/>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30678"/>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pPr>
            <a:r>
              <a:rPr lang="en-US" sz="2400" b="1" u="sng" dirty="0">
                <a:solidFill>
                  <a:srgbClr val="008080"/>
                </a:solidFill>
                <a:latin typeface="Times New Roman" pitchFamily="18" charset="0"/>
                <a:ea typeface="Calibri" pitchFamily="34" charset="0"/>
                <a:cs typeface="Times New Roman" pitchFamily="18" charset="0"/>
              </a:rPr>
              <a:t>Movements of the small intestine</a:t>
            </a:r>
            <a:r>
              <a:rPr lang="en-US" sz="2400" b="1" dirty="0">
                <a:solidFill>
                  <a:srgbClr val="008080"/>
                </a:solidFill>
                <a:latin typeface="Times New Roman" pitchFamily="18" charset="0"/>
                <a:ea typeface="Calibri" pitchFamily="34" charset="0"/>
                <a:cs typeface="Times New Roman" pitchFamily="18" charset="0"/>
              </a:rPr>
              <a:t>:</a:t>
            </a:r>
          </a:p>
          <a:p>
            <a:pPr algn="just" rtl="0" fontAlgn="base">
              <a:spcBef>
                <a:spcPct val="0"/>
              </a:spcBef>
              <a:spcAft>
                <a:spcPct val="0"/>
              </a:spcAft>
            </a:pPr>
            <a:endParaRPr lang="en-US" sz="2000" dirty="0">
              <a:solidFill>
                <a:srgbClr val="008080"/>
              </a:solidFill>
              <a:latin typeface="Arial" pitchFamily="34" charset="0"/>
              <a:cs typeface="Arial" pitchFamily="34" charset="0"/>
            </a:endParaRPr>
          </a:p>
          <a:p>
            <a:pPr algn="just" rtl="0" eaLnBrk="0" fontAlgn="base" hangingPunct="0">
              <a:spcBef>
                <a:spcPct val="0"/>
              </a:spcBef>
              <a:spcAft>
                <a:spcPct val="0"/>
              </a:spcAft>
              <a:buFontTx/>
              <a:buChar char="•"/>
            </a:pPr>
            <a:r>
              <a:rPr lang="en-US" sz="2400" b="1" dirty="0">
                <a:solidFill>
                  <a:prstClr val="black"/>
                </a:solidFill>
                <a:latin typeface="Times New Roman" pitchFamily="18" charset="0"/>
                <a:ea typeface="Calibri" pitchFamily="34" charset="0"/>
                <a:cs typeface="Times New Roman" pitchFamily="18" charset="0"/>
              </a:rPr>
              <a:t>Segmentation (mixing):It is the most common type of intestinal contraction., about 2cm. of the intestinal wall contracts, forcing the </a:t>
            </a:r>
            <a:r>
              <a:rPr lang="en-US" sz="2400" b="1" dirty="0" err="1">
                <a:solidFill>
                  <a:prstClr val="black"/>
                </a:solidFill>
                <a:latin typeface="Times New Roman" pitchFamily="18" charset="0"/>
                <a:ea typeface="Calibri" pitchFamily="34" charset="0"/>
                <a:cs typeface="Times New Roman" pitchFamily="18" charset="0"/>
              </a:rPr>
              <a:t>chyme</a:t>
            </a:r>
            <a:r>
              <a:rPr lang="en-US" sz="2400" b="1" dirty="0">
                <a:solidFill>
                  <a:prstClr val="black"/>
                </a:solidFill>
                <a:latin typeface="Times New Roman" pitchFamily="18" charset="0"/>
                <a:ea typeface="Calibri" pitchFamily="34" charset="0"/>
                <a:cs typeface="Times New Roman" pitchFamily="18" charset="0"/>
              </a:rPr>
              <a:t> back toward the stomach and toward the colon. Segmentation contraction occur throughout the digestive period and they occur more frequent in the duodenum than the ileum.</a:t>
            </a:r>
            <a:endParaRPr lang="en-US" sz="2400" dirty="0">
              <a:solidFill>
                <a:prstClr val="black"/>
              </a:solidFill>
              <a:latin typeface="Arial" pitchFamily="34" charset="0"/>
              <a:ea typeface="Calibri" pitchFamily="34" charset="0"/>
              <a:cs typeface="Arial" pitchFamily="34" charset="0"/>
            </a:endParaRPr>
          </a:p>
          <a:p>
            <a:pPr algn="just" rtl="0" eaLnBrk="0" fontAlgn="base" hangingPunct="0">
              <a:spcBef>
                <a:spcPct val="0"/>
              </a:spcBef>
              <a:spcAft>
                <a:spcPct val="0"/>
              </a:spcAft>
              <a:buFontTx/>
              <a:buChar char="•"/>
            </a:pPr>
            <a:r>
              <a:rPr lang="en-US" sz="2400" b="1" dirty="0">
                <a:solidFill>
                  <a:prstClr val="black"/>
                </a:solidFill>
                <a:latin typeface="Times New Roman" pitchFamily="18" charset="0"/>
                <a:ea typeface="Calibri" pitchFamily="34" charset="0"/>
                <a:cs typeface="Times New Roman" pitchFamily="18" charset="0"/>
              </a:rPr>
              <a:t>Peristaltic contraction: contraction of a small section of proximal muscle if followed immediately by relaxation of the muscle just distal to it, resulting wavelike motion moves food along the GIT in a proximal to distal direction. Peristaltic activity of the small intestine is greatly increased after meal. This is caused partly by </a:t>
            </a:r>
            <a:r>
              <a:rPr lang="en-US" sz="2400" b="1" dirty="0">
                <a:solidFill>
                  <a:srgbClr val="FF0000"/>
                </a:solidFill>
                <a:latin typeface="Times New Roman" pitchFamily="18" charset="0"/>
                <a:ea typeface="Calibri" pitchFamily="34" charset="0"/>
                <a:cs typeface="Times New Roman" pitchFamily="18" charset="0"/>
              </a:rPr>
              <a:t>1</a:t>
            </a:r>
            <a:r>
              <a:rPr lang="en-US" sz="2400" b="1" dirty="0">
                <a:solidFill>
                  <a:prstClr val="black"/>
                </a:solidFill>
                <a:latin typeface="Times New Roman" pitchFamily="18" charset="0"/>
                <a:ea typeface="Calibri" pitchFamily="34" charset="0"/>
                <a:cs typeface="Times New Roman" pitchFamily="18" charset="0"/>
              </a:rPr>
              <a:t>-the entry of the </a:t>
            </a:r>
            <a:r>
              <a:rPr lang="en-US" sz="2400" b="1" dirty="0" err="1">
                <a:solidFill>
                  <a:prstClr val="black"/>
                </a:solidFill>
                <a:latin typeface="Times New Roman" pitchFamily="18" charset="0"/>
                <a:ea typeface="Calibri" pitchFamily="34" charset="0"/>
                <a:cs typeface="Times New Roman" pitchFamily="18" charset="0"/>
              </a:rPr>
              <a:t>chyme</a:t>
            </a:r>
            <a:r>
              <a:rPr lang="en-US" sz="2400" b="1" dirty="0">
                <a:solidFill>
                  <a:prstClr val="black"/>
                </a:solidFill>
                <a:latin typeface="Times New Roman" pitchFamily="18" charset="0"/>
                <a:ea typeface="Calibri" pitchFamily="34" charset="0"/>
                <a:cs typeface="Times New Roman" pitchFamily="18" charset="0"/>
              </a:rPr>
              <a:t> into the duodenum and partly by </a:t>
            </a:r>
            <a:r>
              <a:rPr lang="en-US" sz="2400" b="1" dirty="0">
                <a:solidFill>
                  <a:srgbClr val="FF0000"/>
                </a:solidFill>
                <a:latin typeface="Times New Roman" pitchFamily="18" charset="0"/>
                <a:ea typeface="Calibri" pitchFamily="34" charset="0"/>
                <a:cs typeface="Times New Roman" pitchFamily="18" charset="0"/>
              </a:rPr>
              <a:t>2</a:t>
            </a:r>
            <a:r>
              <a:rPr lang="en-US" sz="2400" b="1" dirty="0">
                <a:solidFill>
                  <a:prstClr val="black"/>
                </a:solidFill>
                <a:latin typeface="Times New Roman" pitchFamily="18" charset="0"/>
                <a:ea typeface="Calibri" pitchFamily="34" charset="0"/>
                <a:cs typeface="Times New Roman" pitchFamily="18" charset="0"/>
              </a:rPr>
              <a:t>-the </a:t>
            </a:r>
            <a:r>
              <a:rPr lang="en-US" sz="2400" b="1" dirty="0" err="1">
                <a:solidFill>
                  <a:prstClr val="black"/>
                </a:solidFill>
                <a:latin typeface="Times New Roman" pitchFamily="18" charset="0"/>
                <a:ea typeface="Calibri" pitchFamily="34" charset="0"/>
                <a:cs typeface="Times New Roman" pitchFamily="18" charset="0"/>
              </a:rPr>
              <a:t>gastroentric</a:t>
            </a:r>
            <a:r>
              <a:rPr lang="en-US" sz="2400" b="1" dirty="0">
                <a:solidFill>
                  <a:prstClr val="black"/>
                </a:solidFill>
                <a:latin typeface="Times New Roman" pitchFamily="18" charset="0"/>
                <a:ea typeface="Calibri" pitchFamily="34" charset="0"/>
                <a:cs typeface="Times New Roman" pitchFamily="18" charset="0"/>
              </a:rPr>
              <a:t> reflex that is initiated by distension of the stomach and conducted through the enteric nervous system from the stomach down along the wall of the small intestine.</a:t>
            </a:r>
            <a:endParaRPr lang="en-US" sz="2400" dirty="0">
              <a:solidFill>
                <a:prstClr val="black"/>
              </a:solidFill>
              <a:latin typeface="Arial" pitchFamily="34" charset="0"/>
              <a:cs typeface="Arial" pitchFamily="34" charset="0"/>
            </a:endParaRPr>
          </a:p>
          <a:p>
            <a:pPr algn="l" rtl="0" eaLnBrk="0" fontAlgn="base" hangingPunct="0">
              <a:spcBef>
                <a:spcPct val="0"/>
              </a:spcBef>
              <a:spcAft>
                <a:spcPct val="0"/>
              </a:spcAf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119681037"/>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4"/>
          <p:cNvPicPr>
            <a:picLocks noChangeAspect="1" noChangeArrowheads="1"/>
          </p:cNvPicPr>
          <p:nvPr/>
        </p:nvPicPr>
        <p:blipFill>
          <a:blip r:embed="rId2"/>
          <a:srcRect/>
          <a:stretch>
            <a:fillRect/>
          </a:stretch>
        </p:blipFill>
        <p:spPr bwMode="auto">
          <a:xfrm>
            <a:off x="357158" y="785794"/>
            <a:ext cx="8286808" cy="5429288"/>
          </a:xfrm>
          <a:prstGeom prst="rect">
            <a:avLst/>
          </a:prstGeom>
          <a:noFill/>
          <a:ln w="9525">
            <a:noFill/>
            <a:miter lim="800000"/>
            <a:headEnd/>
            <a:tailEnd/>
          </a:ln>
        </p:spPr>
      </p:pic>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998973978"/>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457200" algn="l"/>
              </a:tabLst>
            </a:pPr>
            <a:r>
              <a:rPr lang="en-US" sz="2800" b="1" u="sng" dirty="0">
                <a:solidFill>
                  <a:srgbClr val="008080"/>
                </a:solidFill>
                <a:latin typeface="Times New Roman" pitchFamily="18" charset="0"/>
                <a:ea typeface="Calibri" pitchFamily="34" charset="0"/>
                <a:cs typeface="Times New Roman" pitchFamily="18" charset="0"/>
              </a:rPr>
              <a:t>Factors affecting intestinal peristalsis</a:t>
            </a:r>
            <a:r>
              <a:rPr lang="en-US" sz="2800" b="1" u="sng" dirty="0">
                <a:solidFill>
                  <a:prstClr val="black"/>
                </a:solidFill>
                <a:latin typeface="Times New Roman" pitchFamily="18" charset="0"/>
                <a:ea typeface="Calibri" pitchFamily="34" charset="0"/>
                <a:cs typeface="Times New Roman" pitchFamily="18" charset="0"/>
              </a:rPr>
              <a:t>:</a:t>
            </a:r>
            <a:r>
              <a:rPr lang="en-US" sz="2800" b="1" i="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i="1" dirty="0">
                <a:solidFill>
                  <a:prstClr val="black"/>
                </a:solidFill>
                <a:latin typeface="Times New Roman" pitchFamily="18" charset="0"/>
                <a:ea typeface="Calibri" pitchFamily="34" charset="0"/>
                <a:cs typeface="Times New Roman" pitchFamily="18" charset="0"/>
              </a:rPr>
              <a:t>1.Food in the stomach</a:t>
            </a:r>
            <a:r>
              <a:rPr lang="en-US" sz="2800" b="1" dirty="0">
                <a:solidFill>
                  <a:prstClr val="black"/>
                </a:solidFill>
                <a:latin typeface="Times New Roman" pitchFamily="18" charset="0"/>
                <a:ea typeface="Calibri" pitchFamily="34" charset="0"/>
                <a:cs typeface="Times New Roman" pitchFamily="18" charset="0"/>
              </a:rPr>
              <a:t>  → gastro-enteric reflex  → increase peristalsis of small intestine (to make more place for the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coming from stomach), also called gastro-</a:t>
            </a:r>
            <a:r>
              <a:rPr lang="en-US" sz="2800" b="1" dirty="0" err="1">
                <a:solidFill>
                  <a:prstClr val="black"/>
                </a:solidFill>
                <a:latin typeface="Times New Roman" pitchFamily="18" charset="0"/>
                <a:ea typeface="Calibri" pitchFamily="34" charset="0"/>
                <a:cs typeface="Times New Roman" pitchFamily="18" charset="0"/>
              </a:rPr>
              <a:t>ilial</a:t>
            </a:r>
            <a:r>
              <a:rPr lang="en-US" sz="2800" b="1" dirty="0">
                <a:solidFill>
                  <a:prstClr val="black"/>
                </a:solidFill>
                <a:latin typeface="Times New Roman" pitchFamily="18" charset="0"/>
                <a:ea typeface="Calibri" pitchFamily="34" charset="0"/>
                <a:cs typeface="Times New Roman" pitchFamily="18" charset="0"/>
              </a:rPr>
              <a:t> reflex because this reflex is not only associated with increased intestinal peristalsis but also leads to opening of </a:t>
            </a:r>
            <a:r>
              <a:rPr lang="en-US" sz="2800" b="1" dirty="0" err="1">
                <a:solidFill>
                  <a:prstClr val="black"/>
                </a:solidFill>
                <a:latin typeface="Times New Roman" pitchFamily="18" charset="0"/>
                <a:ea typeface="Calibri" pitchFamily="34" charset="0"/>
                <a:cs typeface="Times New Roman" pitchFamily="18" charset="0"/>
              </a:rPr>
              <a:t>ilio-caecal</a:t>
            </a:r>
            <a:r>
              <a:rPr lang="en-US" sz="2800" b="1" dirty="0">
                <a:solidFill>
                  <a:prstClr val="black"/>
                </a:solidFill>
                <a:latin typeface="Times New Roman" pitchFamily="18" charset="0"/>
                <a:ea typeface="Calibri" pitchFamily="34" charset="0"/>
                <a:cs typeface="Times New Roman" pitchFamily="18" charset="0"/>
              </a:rPr>
              <a:t> valve.</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i="1" dirty="0">
                <a:solidFill>
                  <a:prstClr val="black"/>
                </a:solidFill>
                <a:latin typeface="Times New Roman" pitchFamily="18" charset="0"/>
                <a:ea typeface="Calibri" pitchFamily="34" charset="0"/>
                <a:cs typeface="Times New Roman" pitchFamily="18" charset="0"/>
              </a:rPr>
              <a:t>2.Over distention of S.I</a:t>
            </a:r>
            <a:r>
              <a:rPr lang="en-US" sz="2800" b="1" dirty="0">
                <a:solidFill>
                  <a:prstClr val="black"/>
                </a:solidFill>
                <a:latin typeface="Times New Roman" pitchFamily="18" charset="0"/>
                <a:ea typeface="Calibri" pitchFamily="34" charset="0"/>
                <a:cs typeface="Times New Roman" pitchFamily="18" charset="0"/>
              </a:rPr>
              <a:t> causing more  peristalsis. </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i="1" dirty="0">
                <a:solidFill>
                  <a:prstClr val="black"/>
                </a:solidFill>
                <a:latin typeface="Times New Roman" pitchFamily="18" charset="0"/>
                <a:ea typeface="Calibri" pitchFamily="34" charset="0"/>
                <a:cs typeface="Times New Roman" pitchFamily="18" charset="0"/>
              </a:rPr>
              <a:t>3.Irritation of  mucosa of S.I</a:t>
            </a:r>
            <a:r>
              <a:rPr lang="en-US" sz="2800" b="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The peristalsis  will much more increase than normal this irritation could be due to bacteria, virus, toxins, chemical substances and even food itself . The increased peristalsis is mediated by </a:t>
            </a:r>
            <a:r>
              <a:rPr lang="en-US" sz="2800" b="1" dirty="0" err="1">
                <a:solidFill>
                  <a:prstClr val="black"/>
                </a:solidFill>
                <a:latin typeface="Times New Roman" pitchFamily="18" charset="0"/>
                <a:ea typeface="Calibri" pitchFamily="34" charset="0"/>
                <a:cs typeface="Times New Roman" pitchFamily="18" charset="0"/>
              </a:rPr>
              <a:t>myenteric</a:t>
            </a:r>
            <a:r>
              <a:rPr lang="en-US" sz="2800" b="1" dirty="0">
                <a:solidFill>
                  <a:prstClr val="black"/>
                </a:solidFill>
                <a:latin typeface="Times New Roman" pitchFamily="18" charset="0"/>
                <a:ea typeface="Calibri" pitchFamily="34" charset="0"/>
                <a:cs typeface="Times New Roman" pitchFamily="18" charset="0"/>
              </a:rPr>
              <a:t> nerve plexus. This irritation is called enteritis usually associated with diarrhea.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810153475"/>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457200" algn="l"/>
              </a:tabLst>
            </a:pPr>
            <a:r>
              <a:rPr lang="en-US" sz="2800" b="1" i="1" dirty="0">
                <a:solidFill>
                  <a:srgbClr val="008080"/>
                </a:solidFill>
                <a:latin typeface="Times New Roman" pitchFamily="18" charset="0"/>
                <a:ea typeface="Calibri" pitchFamily="34" charset="0"/>
                <a:cs typeface="Times New Roman" pitchFamily="18" charset="0"/>
              </a:rPr>
              <a:t>4. intestinal obstruction</a:t>
            </a:r>
            <a:r>
              <a:rPr lang="en-US" sz="2800" b="1" i="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Mechanical obstruction which may be inside the lumen (foreign body) or may be outside like (tumor) → increase peristalsis in the area behind the obstruction (to overcome the obstruction)  → fatigue of smooth muscle in this area. The </a:t>
            </a:r>
            <a:r>
              <a:rPr lang="en-US" sz="2800" b="1" dirty="0" err="1">
                <a:solidFill>
                  <a:prstClr val="black"/>
                </a:solidFill>
                <a:latin typeface="Times New Roman" pitchFamily="18" charset="0"/>
                <a:ea typeface="Calibri" pitchFamily="34" charset="0"/>
                <a:cs typeface="Times New Roman" pitchFamily="18" charset="0"/>
              </a:rPr>
              <a:t>chyme</a:t>
            </a:r>
            <a:r>
              <a:rPr lang="en-US" sz="2800" b="1" dirty="0">
                <a:solidFill>
                  <a:prstClr val="black"/>
                </a:solidFill>
                <a:latin typeface="Times New Roman" pitchFamily="18" charset="0"/>
                <a:ea typeface="Calibri" pitchFamily="34" charset="0"/>
                <a:cs typeface="Times New Roman" pitchFamily="18" charset="0"/>
              </a:rPr>
              <a:t> from stomach will be accumulate behind the obstruction → abdominal distention, colicky abdominal pain, and constipation. If the obstruction is near the stomach → vomiting. Treatment is by surgical removal of the obstruction. Untreated → death (due to death of the intestine → septicemia and due to disturbance in acid </a:t>
            </a:r>
            <a:r>
              <a:rPr lang="en-US" sz="2800" b="1" dirty="0">
                <a:solidFill>
                  <a:prstClr val="black"/>
                </a:solidFill>
                <a:latin typeface="Arial"/>
                <a:ea typeface="Calibri" pitchFamily="34" charset="0"/>
                <a:cs typeface="Times New Roman" pitchFamily="18" charset="0"/>
              </a:rPr>
              <a:t>–</a:t>
            </a:r>
            <a:r>
              <a:rPr lang="en-US" sz="2800" b="1" dirty="0">
                <a:solidFill>
                  <a:prstClr val="black"/>
                </a:solidFill>
                <a:latin typeface="Times New Roman" pitchFamily="18" charset="0"/>
                <a:ea typeface="Calibri" pitchFamily="34" charset="0"/>
                <a:cs typeface="Times New Roman" pitchFamily="18" charset="0"/>
              </a:rPr>
              <a:t>base  balance because of vomiting).</a:t>
            </a:r>
            <a:r>
              <a:rPr lang="en-US" sz="2800" b="1" i="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211311481"/>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fontAlgn="base">
              <a:spcBef>
                <a:spcPct val="0"/>
              </a:spcBef>
              <a:spcAft>
                <a:spcPct val="0"/>
              </a:spcAft>
              <a:buFontTx/>
              <a:buChar char="•"/>
              <a:tabLst>
                <a:tab pos="457200" algn="l"/>
              </a:tabLst>
            </a:pPr>
            <a:r>
              <a:rPr lang="en-US" sz="2400" b="1" i="1" dirty="0">
                <a:solidFill>
                  <a:srgbClr val="008080"/>
                </a:solidFill>
                <a:latin typeface="Times New Roman" pitchFamily="18" charset="0"/>
                <a:ea typeface="Calibri" pitchFamily="34" charset="0"/>
                <a:cs typeface="Times New Roman" pitchFamily="18" charset="0"/>
              </a:rPr>
              <a:t>Sympathetic reflexes initiated by irritation</a:t>
            </a:r>
            <a:r>
              <a:rPr lang="en-US" sz="2400" b="1" dirty="0">
                <a:solidFill>
                  <a:srgbClr val="008080"/>
                </a:solidFill>
                <a:latin typeface="Times New Roman" pitchFamily="18" charset="0"/>
                <a:ea typeface="Calibri" pitchFamily="34" charset="0"/>
                <a:cs typeface="Times New Roman" pitchFamily="18" charset="0"/>
              </a:rPr>
              <a:t>:</a:t>
            </a:r>
          </a:p>
          <a:p>
            <a:pPr algn="just" rtl="0" fontAlgn="base">
              <a:spcBef>
                <a:spcPct val="0"/>
              </a:spcBef>
              <a:spcAft>
                <a:spcPct val="0"/>
              </a:spcAft>
              <a:buFontTx/>
              <a:buChar char="•"/>
              <a:tabLst>
                <a:tab pos="457200" algn="l"/>
              </a:tabLst>
            </a:pP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err="1">
                <a:solidFill>
                  <a:prstClr val="black"/>
                </a:solidFill>
                <a:latin typeface="Times New Roman" pitchFamily="18" charset="0"/>
                <a:ea typeface="Calibri" pitchFamily="34" charset="0"/>
                <a:cs typeface="Times New Roman" pitchFamily="18" charset="0"/>
              </a:rPr>
              <a:t>Abdomino</a:t>
            </a:r>
            <a:r>
              <a:rPr lang="en-US" sz="2400" b="1" i="1" dirty="0">
                <a:solidFill>
                  <a:prstClr val="black"/>
                </a:solidFill>
                <a:latin typeface="Times New Roman" pitchFamily="18" charset="0"/>
                <a:ea typeface="Calibri" pitchFamily="34" charset="0"/>
                <a:cs typeface="Times New Roman" pitchFamily="18" charset="0"/>
              </a:rPr>
              <a:t>-intestinal reflex</a:t>
            </a:r>
            <a:r>
              <a:rPr lang="en-US" sz="2400" b="1" dirty="0">
                <a:solidFill>
                  <a:prstClr val="black"/>
                </a:solidFill>
                <a:latin typeface="Times New Roman" pitchFamily="18" charset="0"/>
                <a:ea typeface="Calibri" pitchFamily="34" charset="0"/>
                <a:cs typeface="Times New Roman" pitchFamily="18" charset="0"/>
              </a:rPr>
              <a:t> due to irritation of abdominal muscle that will inhibit intestinal peristalsis.</a:t>
            </a: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err="1">
                <a:solidFill>
                  <a:prstClr val="black"/>
                </a:solidFill>
                <a:latin typeface="Times New Roman" pitchFamily="18" charset="0"/>
                <a:ea typeface="Calibri" pitchFamily="34" charset="0"/>
                <a:cs typeface="Times New Roman" pitchFamily="18" charset="0"/>
              </a:rPr>
              <a:t>Peritoneo</a:t>
            </a:r>
            <a:r>
              <a:rPr lang="en-US" sz="2400" b="1" i="1" dirty="0">
                <a:solidFill>
                  <a:prstClr val="black"/>
                </a:solidFill>
                <a:latin typeface="Times New Roman" pitchFamily="18" charset="0"/>
                <a:ea typeface="Calibri" pitchFamily="34" charset="0"/>
                <a:cs typeface="Times New Roman" pitchFamily="18" charset="0"/>
              </a:rPr>
              <a:t>-intestinal reflex</a:t>
            </a:r>
            <a:r>
              <a:rPr lang="en-US" sz="2400" b="1" dirty="0">
                <a:solidFill>
                  <a:prstClr val="black"/>
                </a:solidFill>
                <a:latin typeface="Times New Roman" pitchFamily="18" charset="0"/>
                <a:ea typeface="Calibri" pitchFamily="34" charset="0"/>
                <a:cs typeface="Times New Roman" pitchFamily="18" charset="0"/>
              </a:rPr>
              <a:t> due to irritation of the peritoneum </a:t>
            </a: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err="1">
                <a:solidFill>
                  <a:prstClr val="black"/>
                </a:solidFill>
                <a:latin typeface="Times New Roman" pitchFamily="18" charset="0"/>
                <a:ea typeface="Calibri" pitchFamily="34" charset="0"/>
                <a:cs typeface="Times New Roman" pitchFamily="18" charset="0"/>
              </a:rPr>
              <a:t>Intestino</a:t>
            </a:r>
            <a:r>
              <a:rPr lang="en-US" sz="2400" b="1" i="1" dirty="0">
                <a:solidFill>
                  <a:prstClr val="black"/>
                </a:solidFill>
                <a:latin typeface="Times New Roman" pitchFamily="18" charset="0"/>
                <a:ea typeface="Calibri" pitchFamily="34" charset="0"/>
                <a:cs typeface="Times New Roman" pitchFamily="18" charset="0"/>
              </a:rPr>
              <a:t>-intestinal reflex</a:t>
            </a:r>
            <a:r>
              <a:rPr lang="en-US" sz="2400" b="1" dirty="0">
                <a:solidFill>
                  <a:prstClr val="black"/>
                </a:solidFill>
                <a:latin typeface="Times New Roman" pitchFamily="18" charset="0"/>
                <a:ea typeface="Calibri" pitchFamily="34" charset="0"/>
                <a:cs typeface="Times New Roman" pitchFamily="18" charset="0"/>
              </a:rPr>
              <a:t> due to irritation of any part of S.I → will inhibit peristalsis.</a:t>
            </a: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a:solidFill>
                  <a:prstClr val="black"/>
                </a:solidFill>
                <a:latin typeface="Times New Roman" pitchFamily="18" charset="0"/>
                <a:ea typeface="Calibri" pitchFamily="34" charset="0"/>
                <a:cs typeface="Times New Roman" pitchFamily="18" charset="0"/>
              </a:rPr>
              <a:t>Reno-intestinal reflex</a:t>
            </a:r>
            <a:r>
              <a:rPr lang="en-US" sz="2400" b="1" dirty="0">
                <a:solidFill>
                  <a:prstClr val="black"/>
                </a:solidFill>
                <a:latin typeface="Times New Roman" pitchFamily="18" charset="0"/>
                <a:ea typeface="Calibri" pitchFamily="34" charset="0"/>
                <a:cs typeface="Times New Roman" pitchFamily="18" charset="0"/>
              </a:rPr>
              <a:t> due to irritation of kidney.</a:t>
            </a: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err="1">
                <a:solidFill>
                  <a:prstClr val="black"/>
                </a:solidFill>
                <a:latin typeface="Times New Roman" pitchFamily="18" charset="0"/>
                <a:ea typeface="Calibri" pitchFamily="34" charset="0"/>
                <a:cs typeface="Times New Roman" pitchFamily="18" charset="0"/>
              </a:rPr>
              <a:t>Vesico</a:t>
            </a:r>
            <a:r>
              <a:rPr lang="en-US" sz="2400" b="1" i="1" dirty="0">
                <a:solidFill>
                  <a:prstClr val="black"/>
                </a:solidFill>
                <a:latin typeface="Times New Roman" pitchFamily="18" charset="0"/>
                <a:ea typeface="Calibri" pitchFamily="34" charset="0"/>
                <a:cs typeface="Times New Roman" pitchFamily="18" charset="0"/>
              </a:rPr>
              <a:t>-intestinal reflex</a:t>
            </a:r>
            <a:r>
              <a:rPr lang="en-US" sz="2400" b="1" dirty="0">
                <a:solidFill>
                  <a:prstClr val="black"/>
                </a:solidFill>
                <a:latin typeface="Times New Roman" pitchFamily="18" charset="0"/>
                <a:ea typeface="Calibri" pitchFamily="34" charset="0"/>
                <a:cs typeface="Times New Roman" pitchFamily="18" charset="0"/>
              </a:rPr>
              <a:t> due to irritation of bladder.</a:t>
            </a:r>
            <a:endParaRPr lang="en-US" sz="2400" dirty="0">
              <a:solidFill>
                <a:prstClr val="black"/>
              </a:solidFill>
              <a:latin typeface="Arial" pitchFamily="34" charset="0"/>
              <a:cs typeface="Arial" pitchFamily="34" charset="0"/>
            </a:endParaRPr>
          </a:p>
          <a:p>
            <a:pPr lvl="1" algn="just" rtl="0" eaLnBrk="0" fontAlgn="base" hangingPunct="0">
              <a:spcBef>
                <a:spcPct val="0"/>
              </a:spcBef>
              <a:spcAft>
                <a:spcPct val="0"/>
              </a:spcAft>
              <a:buFontTx/>
              <a:buAutoNum type="arabicPeriod"/>
              <a:tabLst>
                <a:tab pos="457200" algn="l"/>
              </a:tabLst>
            </a:pPr>
            <a:r>
              <a:rPr lang="en-US" sz="2400" b="1" i="1" dirty="0" err="1">
                <a:solidFill>
                  <a:prstClr val="black"/>
                </a:solidFill>
                <a:latin typeface="Times New Roman" pitchFamily="18" charset="0"/>
                <a:ea typeface="Calibri" pitchFamily="34" charset="0"/>
                <a:cs typeface="Times New Roman" pitchFamily="18" charset="0"/>
              </a:rPr>
              <a:t>Utero</a:t>
            </a:r>
            <a:r>
              <a:rPr lang="en-US" sz="2400" b="1" i="1" dirty="0">
                <a:solidFill>
                  <a:prstClr val="black"/>
                </a:solidFill>
                <a:latin typeface="Times New Roman" pitchFamily="18" charset="0"/>
                <a:ea typeface="Calibri" pitchFamily="34" charset="0"/>
                <a:cs typeface="Times New Roman" pitchFamily="18" charset="0"/>
              </a:rPr>
              <a:t>-intestinal reflex</a:t>
            </a:r>
            <a:r>
              <a:rPr lang="en-US" sz="2400" b="1" dirty="0">
                <a:solidFill>
                  <a:prstClr val="black"/>
                </a:solidFill>
                <a:latin typeface="Times New Roman" pitchFamily="18" charset="0"/>
                <a:ea typeface="Calibri" pitchFamily="34" charset="0"/>
                <a:cs typeface="Times New Roman" pitchFamily="18" charset="0"/>
              </a:rPr>
              <a:t> due to irritation of uterus.</a:t>
            </a:r>
          </a:p>
          <a:p>
            <a:pPr lvl="4" algn="just" rtl="0" eaLnBrk="0" fontAlgn="base" hangingPunct="0">
              <a:spcBef>
                <a:spcPct val="0"/>
              </a:spcBef>
              <a:spcAft>
                <a:spcPct val="0"/>
              </a:spcAft>
              <a:tabLst>
                <a:tab pos="457200" algn="l"/>
              </a:tabLst>
            </a:pPr>
            <a:endParaRPr lang="en-US" sz="2400" dirty="0">
              <a:solidFill>
                <a:prstClr val="black"/>
              </a:solidFill>
              <a:latin typeface="Arial" pitchFamily="34" charset="0"/>
              <a:cs typeface="Arial" pitchFamily="34" charset="0"/>
            </a:endParaRPr>
          </a:p>
          <a:p>
            <a:pPr algn="just" rtl="0" eaLnBrk="0" fontAlgn="base" hangingPunct="0">
              <a:spcBef>
                <a:spcPct val="0"/>
              </a:spcBef>
              <a:spcAft>
                <a:spcPct val="0"/>
              </a:spcAft>
              <a:tabLst>
                <a:tab pos="457200" algn="l"/>
              </a:tabLst>
            </a:pPr>
            <a:r>
              <a:rPr lang="en-US" sz="2400" b="1" dirty="0">
                <a:solidFill>
                  <a:prstClr val="black"/>
                </a:solidFill>
                <a:latin typeface="Times New Roman" pitchFamily="18" charset="0"/>
                <a:ea typeface="Calibri" pitchFamily="34" charset="0"/>
                <a:cs typeface="Times New Roman" pitchFamily="18" charset="0"/>
              </a:rPr>
              <a:t>These irritations and these reflexes are  occurs after </a:t>
            </a:r>
            <a:r>
              <a:rPr lang="en-US" sz="2400" b="1" dirty="0" err="1">
                <a:solidFill>
                  <a:prstClr val="black"/>
                </a:solidFill>
                <a:latin typeface="Times New Roman" pitchFamily="18" charset="0"/>
                <a:ea typeface="Calibri" pitchFamily="34" charset="0"/>
                <a:cs typeface="Times New Roman" pitchFamily="18" charset="0"/>
              </a:rPr>
              <a:t>lapratomy</a:t>
            </a:r>
            <a:r>
              <a:rPr lang="en-US" sz="2400" b="1" dirty="0">
                <a:solidFill>
                  <a:prstClr val="black"/>
                </a:solidFill>
                <a:latin typeface="Times New Roman" pitchFamily="18" charset="0"/>
                <a:ea typeface="Calibri" pitchFamily="34" charset="0"/>
                <a:cs typeface="Times New Roman" pitchFamily="18" charset="0"/>
              </a:rPr>
              <a:t> → the peristalsis is greatly inhibited (patient after such operation should not have any food by mouth</a:t>
            </a:r>
            <a:r>
              <a:rPr lang="en-US" sz="1200" b="1" dirty="0">
                <a:solidFill>
                  <a:prstClr val="black"/>
                </a:solidFill>
                <a:latin typeface="Times New Roman" pitchFamily="18" charset="0"/>
                <a:ea typeface="Calibri" pitchFamily="34" charset="0"/>
                <a:cs typeface="Times New Roman" pitchFamily="18" charset="0"/>
              </a:rPr>
              <a:t>).</a:t>
            </a: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823406966"/>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35716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457200" algn="l"/>
              </a:tabLst>
            </a:pPr>
            <a:endParaRPr lang="en-US" sz="2800" dirty="0">
              <a:solidFill>
                <a:prstClr val="black"/>
              </a:solidFill>
              <a:latin typeface="Times New Roman" pitchFamily="18" charset="0"/>
              <a:ea typeface="Calibri" pitchFamily="34" charset="0"/>
              <a:cs typeface="Times New Roman" pitchFamily="18" charset="0"/>
            </a:endParaRPr>
          </a:p>
          <a:p>
            <a:pPr algn="justLow" rtl="0" fontAlgn="base">
              <a:spcBef>
                <a:spcPct val="0"/>
              </a:spcBef>
              <a:spcAft>
                <a:spcPct val="0"/>
              </a:spcAft>
              <a:tabLst>
                <a:tab pos="457200" algn="l"/>
              </a:tabLst>
            </a:pPr>
            <a:r>
              <a:rPr lang="en-US" sz="2800" b="1" dirty="0">
                <a:solidFill>
                  <a:prstClr val="black"/>
                </a:solidFill>
                <a:latin typeface="Times New Roman" pitchFamily="18" charset="0"/>
                <a:ea typeface="Calibri" pitchFamily="34" charset="0"/>
                <a:cs typeface="Times New Roman" pitchFamily="18" charset="0"/>
              </a:rPr>
              <a:t>The large intestine starts with </a:t>
            </a:r>
            <a:r>
              <a:rPr lang="en-US" sz="2800" b="1" dirty="0" err="1">
                <a:solidFill>
                  <a:prstClr val="black"/>
                </a:solidFill>
                <a:latin typeface="Times New Roman" pitchFamily="18" charset="0"/>
                <a:ea typeface="Calibri" pitchFamily="34" charset="0"/>
                <a:cs typeface="Times New Roman" pitchFamily="18" charset="0"/>
              </a:rPr>
              <a:t>caecum</a:t>
            </a:r>
            <a:r>
              <a:rPr lang="en-US" sz="2800" b="1" dirty="0">
                <a:solidFill>
                  <a:prstClr val="black"/>
                </a:solidFill>
                <a:latin typeface="Times New Roman" pitchFamily="18" charset="0"/>
                <a:ea typeface="Calibri" pitchFamily="34" charset="0"/>
                <a:cs typeface="Times New Roman" pitchFamily="18" charset="0"/>
              </a:rPr>
              <a:t> then ascending colon, transverse colon, descending colon, sigmoid colon, rectum, and anus .</a:t>
            </a:r>
            <a:endParaRPr lang="en-US" sz="2800" dirty="0">
              <a:solidFill>
                <a:prstClr val="black"/>
              </a:solidFill>
              <a:latin typeface="Arial" pitchFamily="34" charset="0"/>
              <a:cs typeface="Arial" pitchFamily="34" charset="0"/>
            </a:endParaRPr>
          </a:p>
        </p:txBody>
      </p:sp>
      <p:sp>
        <p:nvSpPr>
          <p:cNvPr id="3" name="مستطيل 2"/>
          <p:cNvSpPr/>
          <p:nvPr/>
        </p:nvSpPr>
        <p:spPr>
          <a:xfrm>
            <a:off x="357158" y="0"/>
            <a:ext cx="2818400" cy="584775"/>
          </a:xfrm>
          <a:prstGeom prst="rect">
            <a:avLst/>
          </a:prstGeom>
        </p:spPr>
        <p:txBody>
          <a:bodyPr wrap="none">
            <a:spAutoFit/>
          </a:bodyPr>
          <a:lstStyle/>
          <a:p>
            <a:r>
              <a:rPr lang="en-US" sz="3200" b="1" dirty="0">
                <a:solidFill>
                  <a:srgbClr val="008080"/>
                </a:solidFill>
                <a:latin typeface="Times New Roman" pitchFamily="18" charset="0"/>
                <a:cs typeface="Times New Roman" pitchFamily="18" charset="0"/>
              </a:rPr>
              <a:t>Large intestine</a:t>
            </a:r>
            <a:endParaRPr lang="ar-SA" sz="3200" dirty="0">
              <a:solidFill>
                <a:srgbClr val="008080"/>
              </a:solidFill>
              <a:latin typeface="Times New Roman" pitchFamily="18" charset="0"/>
              <a:cs typeface="Times New Roman" pitchFamily="18" charset="0"/>
            </a:endParaRPr>
          </a:p>
        </p:txBody>
      </p:sp>
      <p:pic>
        <p:nvPicPr>
          <p:cNvPr id="14338" name="Picture 2" descr="haustra"/>
          <p:cNvPicPr>
            <a:picLocks noChangeAspect="1" noChangeArrowheads="1"/>
          </p:cNvPicPr>
          <p:nvPr/>
        </p:nvPicPr>
        <p:blipFill>
          <a:blip r:embed="rId2"/>
          <a:srcRect/>
          <a:stretch>
            <a:fillRect/>
          </a:stretch>
        </p:blipFill>
        <p:spPr bwMode="auto">
          <a:xfrm>
            <a:off x="3857620" y="2071678"/>
            <a:ext cx="5286380" cy="4381658"/>
          </a:xfrm>
          <a:prstGeom prst="rect">
            <a:avLst/>
          </a:prstGeom>
          <a:noFill/>
          <a:ln w="9525">
            <a:noFill/>
            <a:miter lim="800000"/>
            <a:headEnd/>
            <a:tailEnd/>
          </a:ln>
        </p:spPr>
      </p:pic>
      <p:sp>
        <p:nvSpPr>
          <p:cNvPr id="5"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6"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8</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860626690"/>
      </p:ext>
    </p:extLst>
  </p:cSld>
  <p:clrMapOvr>
    <a:masterClrMapping/>
  </p:clrMapOvr>
  <p:transition>
    <p:pull dir="rd"/>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1467</Words>
  <Application>Microsoft Office PowerPoint</Application>
  <PresentationFormat>On-screen Show (4:3)</PresentationFormat>
  <Paragraphs>99</Paragraphs>
  <Slides>17</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Arial Narrow</vt:lpstr>
      <vt:lpstr>Book Antiqua</vt:lpstr>
      <vt:lpstr>Calibri</vt:lpstr>
      <vt:lpstr>Franklin Gothic Book</vt:lpstr>
      <vt:lpstr>Franklin Gothic Heavy</vt:lpstr>
      <vt:lpstr>Franklin Gothic Medium</vt:lpstr>
      <vt:lpstr>Times New Roman</vt:lpstr>
      <vt:lpstr>Wingdings 2</vt:lpstr>
      <vt:lpstr>سمة Office</vt: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MAHDE</dc:creator>
  <cp:lastModifiedBy>Muntadher Abdulkareem</cp:lastModifiedBy>
  <cp:revision>2</cp:revision>
  <dcterms:created xsi:type="dcterms:W3CDTF">2020-11-06T16:37:04Z</dcterms:created>
  <dcterms:modified xsi:type="dcterms:W3CDTF">2022-02-26T17:29:54Z</dcterms:modified>
</cp:coreProperties>
</file>